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8" r:id="rId6"/>
    <p:sldId id="259" r:id="rId7"/>
    <p:sldId id="260" r:id="rId8"/>
    <p:sldId id="261" r:id="rId9"/>
    <p:sldId id="262" r:id="rId10"/>
    <p:sldId id="264" r:id="rId11"/>
    <p:sldId id="263" r:id="rId12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5B590A-FEB1-D84B-A972-8FE9454C0B66}" v="5" dt="2026-06-19T13:25:03.3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53" autoAdjust="0"/>
    <p:restoredTop sz="95161" autoAdjust="0"/>
  </p:normalViewPr>
  <p:slideViewPr>
    <p:cSldViewPr snapToGrid="0" showGuides="1">
      <p:cViewPr varScale="1">
        <p:scale>
          <a:sx n="112" d="100"/>
          <a:sy n="112" d="100"/>
        </p:scale>
        <p:origin x="216" y="17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semir, Kay" userId="054400b3-7951-40c1-99c2-2a9da969a883" providerId="ADAL" clId="{C4AC3270-B16A-549E-93BE-6F71785770FC}"/>
    <pc:docChg chg="undo custSel addSld modSld modShowInfo">
      <pc:chgData name="Kasemir, Kay" userId="054400b3-7951-40c1-99c2-2a9da969a883" providerId="ADAL" clId="{C4AC3270-B16A-549E-93BE-6F71785770FC}" dt="2026-06-19T13:32:56.974" v="2288" actId="20577"/>
      <pc:docMkLst>
        <pc:docMk/>
      </pc:docMkLst>
      <pc:sldChg chg="modSp mod">
        <pc:chgData name="Kasemir, Kay" userId="054400b3-7951-40c1-99c2-2a9da969a883" providerId="ADAL" clId="{C4AC3270-B16A-549E-93BE-6F71785770FC}" dt="2026-06-12T15:32:15.874" v="1153" actId="20577"/>
        <pc:sldMkLst>
          <pc:docMk/>
          <pc:sldMk cId="2792237299" sldId="258"/>
        </pc:sldMkLst>
        <pc:spChg chg="mod">
          <ac:chgData name="Kasemir, Kay" userId="054400b3-7951-40c1-99c2-2a9da969a883" providerId="ADAL" clId="{C4AC3270-B16A-549E-93BE-6F71785770FC}" dt="2026-06-12T15:32:15.874" v="1153" actId="20577"/>
          <ac:spMkLst>
            <pc:docMk/>
            <pc:sldMk cId="2792237299" sldId="258"/>
            <ac:spMk id="12" creationId="{B69B86D5-AC83-EB74-6CCE-3C3CE2712704}"/>
          </ac:spMkLst>
        </pc:spChg>
      </pc:sldChg>
      <pc:sldChg chg="modSp mod">
        <pc:chgData name="Kasemir, Kay" userId="054400b3-7951-40c1-99c2-2a9da969a883" providerId="ADAL" clId="{C4AC3270-B16A-549E-93BE-6F71785770FC}" dt="2026-06-19T13:06:06.857" v="1244" actId="20577"/>
        <pc:sldMkLst>
          <pc:docMk/>
          <pc:sldMk cId="3470093598" sldId="259"/>
        </pc:sldMkLst>
        <pc:spChg chg="mod">
          <ac:chgData name="Kasemir, Kay" userId="054400b3-7951-40c1-99c2-2a9da969a883" providerId="ADAL" clId="{C4AC3270-B16A-549E-93BE-6F71785770FC}" dt="2026-06-19T13:06:06.857" v="1244" actId="20577"/>
          <ac:spMkLst>
            <pc:docMk/>
            <pc:sldMk cId="3470093598" sldId="259"/>
            <ac:spMk id="3" creationId="{314945D4-1FCC-ED45-9305-8EF84ECC5B1F}"/>
          </ac:spMkLst>
        </pc:spChg>
      </pc:sldChg>
      <pc:sldChg chg="modSp mod">
        <pc:chgData name="Kasemir, Kay" userId="054400b3-7951-40c1-99c2-2a9da969a883" providerId="ADAL" clId="{C4AC3270-B16A-549E-93BE-6F71785770FC}" dt="2026-06-19T13:06:19.053" v="1245" actId="207"/>
        <pc:sldMkLst>
          <pc:docMk/>
          <pc:sldMk cId="2168310592" sldId="260"/>
        </pc:sldMkLst>
        <pc:spChg chg="mod">
          <ac:chgData name="Kasemir, Kay" userId="054400b3-7951-40c1-99c2-2a9da969a883" providerId="ADAL" clId="{C4AC3270-B16A-549E-93BE-6F71785770FC}" dt="2026-06-19T13:06:19.053" v="1245" actId="207"/>
          <ac:spMkLst>
            <pc:docMk/>
            <pc:sldMk cId="2168310592" sldId="260"/>
            <ac:spMk id="3" creationId="{314945D4-1FCC-ED45-9305-8EF84ECC5B1F}"/>
          </ac:spMkLst>
        </pc:spChg>
      </pc:sldChg>
      <pc:sldChg chg="modSp mod">
        <pc:chgData name="Kasemir, Kay" userId="054400b3-7951-40c1-99c2-2a9da969a883" providerId="ADAL" clId="{C4AC3270-B16A-549E-93BE-6F71785770FC}" dt="2026-06-19T13:06:41.833" v="1254" actId="20577"/>
        <pc:sldMkLst>
          <pc:docMk/>
          <pc:sldMk cId="3299400636" sldId="261"/>
        </pc:sldMkLst>
        <pc:spChg chg="mod">
          <ac:chgData name="Kasemir, Kay" userId="054400b3-7951-40c1-99c2-2a9da969a883" providerId="ADAL" clId="{C4AC3270-B16A-549E-93BE-6F71785770FC}" dt="2026-06-19T13:06:41.833" v="1254" actId="20577"/>
          <ac:spMkLst>
            <pc:docMk/>
            <pc:sldMk cId="3299400636" sldId="261"/>
            <ac:spMk id="3" creationId="{027F8ED8-4497-1547-8CD4-9FC863AC2389}"/>
          </ac:spMkLst>
        </pc:spChg>
      </pc:sldChg>
      <pc:sldChg chg="modSp mod">
        <pc:chgData name="Kasemir, Kay" userId="054400b3-7951-40c1-99c2-2a9da969a883" providerId="ADAL" clId="{C4AC3270-B16A-549E-93BE-6F71785770FC}" dt="2026-06-19T13:07:32.035" v="1333" actId="20577"/>
        <pc:sldMkLst>
          <pc:docMk/>
          <pc:sldMk cId="2824370460" sldId="262"/>
        </pc:sldMkLst>
        <pc:spChg chg="mod">
          <ac:chgData name="Kasemir, Kay" userId="054400b3-7951-40c1-99c2-2a9da969a883" providerId="ADAL" clId="{C4AC3270-B16A-549E-93BE-6F71785770FC}" dt="2026-06-19T13:07:32.035" v="1333" actId="20577"/>
          <ac:spMkLst>
            <pc:docMk/>
            <pc:sldMk cId="2824370460" sldId="262"/>
            <ac:spMk id="3" creationId="{31220AB3-EB60-F442-B434-BC9770140A2A}"/>
          </ac:spMkLst>
        </pc:spChg>
      </pc:sldChg>
      <pc:sldChg chg="addSp modSp new mod">
        <pc:chgData name="Kasemir, Kay" userId="054400b3-7951-40c1-99c2-2a9da969a883" providerId="ADAL" clId="{C4AC3270-B16A-549E-93BE-6F71785770FC}" dt="2026-06-19T13:08:40.287" v="1400" actId="1035"/>
        <pc:sldMkLst>
          <pc:docMk/>
          <pc:sldMk cId="613215821" sldId="263"/>
        </pc:sldMkLst>
        <pc:spChg chg="mod">
          <ac:chgData name="Kasemir, Kay" userId="054400b3-7951-40c1-99c2-2a9da969a883" providerId="ADAL" clId="{C4AC3270-B16A-549E-93BE-6F71785770FC}" dt="2026-06-19T13:08:34.681" v="1389" actId="1035"/>
          <ac:spMkLst>
            <pc:docMk/>
            <pc:sldMk cId="613215821" sldId="263"/>
            <ac:spMk id="2" creationId="{BD8B8383-E781-F7F6-967C-BF7397ADC16E}"/>
          </ac:spMkLst>
        </pc:spChg>
        <pc:spChg chg="mod">
          <ac:chgData name="Kasemir, Kay" userId="054400b3-7951-40c1-99c2-2a9da969a883" providerId="ADAL" clId="{C4AC3270-B16A-549E-93BE-6F71785770FC}" dt="2026-06-19T13:08:40.287" v="1400" actId="1035"/>
          <ac:spMkLst>
            <pc:docMk/>
            <pc:sldMk cId="613215821" sldId="263"/>
            <ac:spMk id="3" creationId="{94B58C0B-E239-8D96-9830-E1CA5A241B8E}"/>
          </ac:spMkLst>
        </pc:spChg>
        <pc:spChg chg="add">
          <ac:chgData name="Kasemir, Kay" userId="054400b3-7951-40c1-99c2-2a9da969a883" providerId="ADAL" clId="{C4AC3270-B16A-549E-93BE-6F71785770FC}" dt="2026-06-12T15:21:39.301" v="1128" actId="11529"/>
          <ac:spMkLst>
            <pc:docMk/>
            <pc:sldMk cId="613215821" sldId="263"/>
            <ac:spMk id="6" creationId="{DCACDD95-6BE3-DF5E-197A-DAADA8BD0F1B}"/>
          </ac:spMkLst>
        </pc:spChg>
        <pc:picChg chg="add mod">
          <ac:chgData name="Kasemir, Kay" userId="054400b3-7951-40c1-99c2-2a9da969a883" providerId="ADAL" clId="{C4AC3270-B16A-549E-93BE-6F71785770FC}" dt="2026-06-12T15:21:27.222" v="1127" actId="14100"/>
          <ac:picMkLst>
            <pc:docMk/>
            <pc:sldMk cId="613215821" sldId="263"/>
            <ac:picMk id="5" creationId="{CF641760-B507-F20C-D454-96F06FD379A5}"/>
          </ac:picMkLst>
        </pc:picChg>
        <pc:cxnChg chg="add mod">
          <ac:chgData name="Kasemir, Kay" userId="054400b3-7951-40c1-99c2-2a9da969a883" providerId="ADAL" clId="{C4AC3270-B16A-549E-93BE-6F71785770FC}" dt="2026-06-12T15:22:30.137" v="1139" actId="14100"/>
          <ac:cxnSpMkLst>
            <pc:docMk/>
            <pc:sldMk cId="613215821" sldId="263"/>
            <ac:cxnSpMk id="8" creationId="{7978B2CA-5729-D8A4-0801-D223205AAC3B}"/>
          </ac:cxnSpMkLst>
        </pc:cxnChg>
      </pc:sldChg>
      <pc:sldChg chg="modSp new mod">
        <pc:chgData name="Kasemir, Kay" userId="054400b3-7951-40c1-99c2-2a9da969a883" providerId="ADAL" clId="{C4AC3270-B16A-549E-93BE-6F71785770FC}" dt="2026-06-19T13:32:56.974" v="2288" actId="20577"/>
        <pc:sldMkLst>
          <pc:docMk/>
          <pc:sldMk cId="554766359" sldId="264"/>
        </pc:sldMkLst>
        <pc:spChg chg="mod">
          <ac:chgData name="Kasemir, Kay" userId="054400b3-7951-40c1-99c2-2a9da969a883" providerId="ADAL" clId="{C4AC3270-B16A-549E-93BE-6F71785770FC}" dt="2026-06-19T13:32:56.974" v="2288" actId="20577"/>
          <ac:spMkLst>
            <pc:docMk/>
            <pc:sldMk cId="554766359" sldId="264"/>
            <ac:spMk id="2" creationId="{1F996A91-66C7-F2BD-15C1-00E005A25F44}"/>
          </ac:spMkLst>
        </pc:spChg>
        <pc:spChg chg="mod">
          <ac:chgData name="Kasemir, Kay" userId="054400b3-7951-40c1-99c2-2a9da969a883" providerId="ADAL" clId="{C4AC3270-B16A-549E-93BE-6F71785770FC}" dt="2026-06-19T13:26:32.115" v="2265" actId="207"/>
          <ac:spMkLst>
            <pc:docMk/>
            <pc:sldMk cId="554766359" sldId="264"/>
            <ac:spMk id="3" creationId="{BD080F1A-FE50-591C-5E25-E08368499D9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6/19/26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6/19/26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95A329E-A9A2-E149-9CDD-03DAF92C07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7B1543-14D8-A941-AF62-9CE3736655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567238-4D22-9C4C-863E-90B8E166BB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4B06D67-5A3B-714E-90C1-66A7825D67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EE01FD-138D-4943-8801-4849D54F7C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B76B085-C104-2A42-8A31-4445D0F2847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535531"/>
          </a:xfrm>
        </p:spPr>
        <p:txBody>
          <a:bodyPr/>
          <a:lstStyle/>
          <a:p>
            <a:r>
              <a:rPr lang="en-US" dirty="0"/>
              <a:t>Basic Linux Commands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Kay Kasemir</a:t>
            </a:r>
          </a:p>
          <a:p>
            <a:r>
              <a:rPr lang="en-US"/>
              <a:t>July </a:t>
            </a:r>
            <a:r>
              <a:rPr lang="en-US" dirty="0"/>
              <a:t>2026</a:t>
            </a:r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CCE7AFA-9C0C-FCE9-AEFC-48D863E2F11C}"/>
              </a:ext>
            </a:extLst>
          </p:cNvPr>
          <p:cNvSpPr/>
          <p:nvPr/>
        </p:nvSpPr>
        <p:spPr>
          <a:xfrm>
            <a:off x="782199" y="4846320"/>
            <a:ext cx="4541944" cy="135611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FCF96E5-F31C-F105-A3D8-96A8FA823D66}"/>
              </a:ext>
            </a:extLst>
          </p:cNvPr>
          <p:cNvSpPr/>
          <p:nvPr/>
        </p:nvSpPr>
        <p:spPr>
          <a:xfrm>
            <a:off x="5453350" y="4846320"/>
            <a:ext cx="4541944" cy="135611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127230-646D-8044-989C-7056282C6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Linux?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C2BD1-8409-8447-95B4-8455C1E7F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06" y="1196414"/>
            <a:ext cx="11430000" cy="3491653"/>
          </a:xfrm>
        </p:spPr>
        <p:txBody>
          <a:bodyPr/>
          <a:lstStyle/>
          <a:p>
            <a:r>
              <a:rPr lang="en-US" dirty="0"/>
              <a:t>Free, open source</a:t>
            </a:r>
          </a:p>
          <a:p>
            <a:r>
              <a:rPr lang="en-US" dirty="0"/>
              <a:t>Made for the network/internet</a:t>
            </a:r>
          </a:p>
          <a:p>
            <a:pPr lvl="1"/>
            <a:r>
              <a:rPr lang="en-US" dirty="0"/>
              <a:t>File servers, web servers tend to run on Linux</a:t>
            </a:r>
          </a:p>
          <a:p>
            <a:pPr lvl="1"/>
            <a:r>
              <a:rPr lang="en-US" dirty="0"/>
              <a:t>Tools for remote access are built-in</a:t>
            </a:r>
          </a:p>
          <a:p>
            <a:pPr lvl="1"/>
            <a:r>
              <a:rPr lang="en-US" dirty="0"/>
              <a:t>EPICS “IOC” typically runs as Linux services</a:t>
            </a:r>
          </a:p>
          <a:p>
            <a:r>
              <a:rPr lang="en-US" dirty="0"/>
              <a:t>Desktop Linux does offer a GUI, but terminal is often more effective and also available via remote access</a:t>
            </a:r>
          </a:p>
        </p:txBody>
      </p:sp>
      <p:pic>
        <p:nvPicPr>
          <p:cNvPr id="5" name="Graphic 4" descr="Cmd Terminal outline">
            <a:extLst>
              <a:ext uri="{FF2B5EF4-FFF2-40B4-BE49-F238E27FC236}">
                <a16:creationId xmlns:a16="http://schemas.microsoft.com/office/drawing/2014/main" id="{F52CF5A5-429C-E054-E769-1B81EE52599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557974" y="4945454"/>
            <a:ext cx="716132" cy="716132"/>
          </a:xfrm>
          <a:prstGeom prst="rect">
            <a:avLst/>
          </a:prstGeom>
        </p:spPr>
      </p:pic>
      <p:pic>
        <p:nvPicPr>
          <p:cNvPr id="7" name="Graphic 6" descr="Computer outline">
            <a:extLst>
              <a:ext uri="{FF2B5EF4-FFF2-40B4-BE49-F238E27FC236}">
                <a16:creationId xmlns:a16="http://schemas.microsoft.com/office/drawing/2014/main" id="{7AD89C4B-8803-E5F4-327D-606AFE38416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699" y="4846320"/>
            <a:ext cx="914400" cy="914400"/>
          </a:xfrm>
          <a:prstGeom prst="rect">
            <a:avLst/>
          </a:prstGeom>
        </p:spPr>
      </p:pic>
      <p:pic>
        <p:nvPicPr>
          <p:cNvPr id="9" name="Graphic 8" descr="Mouse outline">
            <a:extLst>
              <a:ext uri="{FF2B5EF4-FFF2-40B4-BE49-F238E27FC236}">
                <a16:creationId xmlns:a16="http://schemas.microsoft.com/office/drawing/2014/main" id="{382B5D31-29A3-4547-370D-A3CF3EC6314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18352" y="5545997"/>
            <a:ext cx="596747" cy="596747"/>
          </a:xfrm>
          <a:prstGeom prst="rect">
            <a:avLst/>
          </a:prstGeom>
        </p:spPr>
      </p:pic>
      <p:pic>
        <p:nvPicPr>
          <p:cNvPr id="11" name="Graphic 10" descr="Keyboard outline">
            <a:extLst>
              <a:ext uri="{FF2B5EF4-FFF2-40B4-BE49-F238E27FC236}">
                <a16:creationId xmlns:a16="http://schemas.microsoft.com/office/drawing/2014/main" id="{1177623D-C90E-F0D6-C535-F24874F11EE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34244" y="5486304"/>
            <a:ext cx="716132" cy="7161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69B86D5-AC83-EB74-6CCE-3C3CE2712704}"/>
              </a:ext>
            </a:extLst>
          </p:cNvPr>
          <p:cNvSpPr txBox="1"/>
          <p:nvPr/>
        </p:nvSpPr>
        <p:spPr>
          <a:xfrm>
            <a:off x="2091369" y="5124768"/>
            <a:ext cx="305650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600" dirty="0">
                <a:latin typeface="+mn-lt"/>
              </a:rPr>
              <a:t>Where did you click?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Left or right mouse button?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26F46F-5CAB-A62C-D707-E62EF25608AE}"/>
              </a:ext>
            </a:extLst>
          </p:cNvPr>
          <p:cNvSpPr txBox="1"/>
          <p:nvPr/>
        </p:nvSpPr>
        <p:spPr>
          <a:xfrm>
            <a:off x="6484068" y="5073554"/>
            <a:ext cx="3616563" cy="540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600" dirty="0">
                <a:latin typeface="+mn-lt"/>
              </a:rPr>
              <a:t>I typed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cd 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ics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/examples/07_stream</a:t>
            </a:r>
          </a:p>
        </p:txBody>
      </p:sp>
    </p:spTree>
    <p:extLst>
      <p:ext uri="{BB962C8B-B14F-4D97-AF65-F5344CB8AC3E}">
        <p14:creationId xmlns:p14="http://schemas.microsoft.com/office/powerpoint/2010/main" val="2792237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3F7DB-F1B8-5841-99DD-94B11D219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around the file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945D4-1FCC-ED45-9305-8EF84ECC5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444978"/>
            <a:ext cx="11430000" cy="4988479"/>
          </a:xfrm>
        </p:spPr>
        <p:txBody>
          <a:bodyPr/>
          <a:lstStyle/>
          <a:p>
            <a:r>
              <a:rPr lang="en-US" dirty="0"/>
              <a:t>Change Directory</a:t>
            </a:r>
          </a:p>
          <a:p>
            <a:pPr lvl="1"/>
            <a:r>
              <a:rPr lang="en-US" dirty="0"/>
              <a:t>Cd						</a:t>
            </a:r>
            <a:r>
              <a:rPr lang="en-US" dirty="0">
                <a:solidFill>
                  <a:srgbClr val="0070C0"/>
                </a:solidFill>
              </a:rPr>
              <a:t>Back to home folder</a:t>
            </a:r>
          </a:p>
          <a:p>
            <a:pPr lvl="1"/>
            <a:r>
              <a:rPr lang="en-US" dirty="0"/>
              <a:t>cd  /</a:t>
            </a:r>
            <a:r>
              <a:rPr lang="en-US" dirty="0" err="1"/>
              <a:t>ics</a:t>
            </a:r>
            <a:r>
              <a:rPr lang="en-US" dirty="0"/>
              <a:t>/examples/01_first_steps		</a:t>
            </a:r>
            <a:r>
              <a:rPr lang="en-US" dirty="0">
                <a:solidFill>
                  <a:srgbClr val="0070C0"/>
                </a:solidFill>
              </a:rPr>
              <a:t>Go to that folder</a:t>
            </a:r>
          </a:p>
          <a:p>
            <a:pPr lvl="1"/>
            <a:r>
              <a:rPr lang="en-US" dirty="0"/>
              <a:t>cd  /</a:t>
            </a:r>
            <a:r>
              <a:rPr lang="en-US" dirty="0" err="1"/>
              <a:t>ic</a:t>
            </a:r>
            <a:r>
              <a:rPr lang="en-US" dirty="0"/>
              <a:t> </a:t>
            </a:r>
            <a:r>
              <a:rPr lang="en-US" b="1" baseline="30000" dirty="0"/>
              <a:t>TAB           </a:t>
            </a:r>
            <a:r>
              <a:rPr lang="en-US" dirty="0"/>
              <a:t>ex </a:t>
            </a:r>
            <a:r>
              <a:rPr lang="en-US" b="1" baseline="30000" dirty="0"/>
              <a:t>TAB     </a:t>
            </a:r>
            <a:r>
              <a:rPr lang="en-US" dirty="0"/>
              <a:t>01 </a:t>
            </a:r>
            <a:r>
              <a:rPr lang="en-US" b="1" baseline="30000" dirty="0"/>
              <a:t>TAB			</a:t>
            </a:r>
            <a:r>
              <a:rPr lang="en-US" dirty="0">
                <a:solidFill>
                  <a:srgbClr val="0070C0"/>
                </a:solidFill>
              </a:rPr>
              <a:t>Less to type</a:t>
            </a:r>
          </a:p>
          <a:p>
            <a:pPr lvl="1"/>
            <a:r>
              <a:rPr lang="en-US" dirty="0"/>
              <a:t>cd ..						</a:t>
            </a:r>
            <a:r>
              <a:rPr lang="en-US" dirty="0">
                <a:solidFill>
                  <a:srgbClr val="0070C0"/>
                </a:solidFill>
              </a:rPr>
              <a:t>Up one</a:t>
            </a:r>
            <a:endParaRPr lang="en-US" b="1" baseline="30000" dirty="0">
              <a:solidFill>
                <a:srgbClr val="0070C0"/>
              </a:solidFill>
            </a:endParaRPr>
          </a:p>
          <a:p>
            <a:r>
              <a:rPr lang="en-US" dirty="0"/>
              <a:t>Show Current Directory (if not shown in terminal prompt or title)</a:t>
            </a:r>
          </a:p>
          <a:p>
            <a:pPr lvl="1"/>
            <a:r>
              <a:rPr lang="en-US" dirty="0" err="1"/>
              <a:t>pwd</a:t>
            </a:r>
            <a:endParaRPr lang="en-US" dirty="0"/>
          </a:p>
          <a:p>
            <a:r>
              <a:rPr lang="en-US" dirty="0"/>
              <a:t>List files</a:t>
            </a:r>
          </a:p>
          <a:p>
            <a:pPr lvl="1"/>
            <a:r>
              <a:rPr lang="en-US" dirty="0"/>
              <a:t>ls</a:t>
            </a:r>
          </a:p>
          <a:p>
            <a:pPr lvl="1"/>
            <a:r>
              <a:rPr lang="en-US" dirty="0"/>
              <a:t>ls -l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093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3F7DB-F1B8-5841-99DD-94B11D219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945D4-1FCC-ED45-9305-8EF84ECC5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92847"/>
            <a:ext cx="11430000" cy="574541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Open in Text Editor</a:t>
            </a:r>
          </a:p>
          <a:p>
            <a:pPr lvl="1"/>
            <a:r>
              <a:rPr lang="en-US" dirty="0"/>
              <a:t>nano </a:t>
            </a:r>
            <a:r>
              <a:rPr lang="en-US" dirty="0" err="1"/>
              <a:t>name_of_file</a:t>
            </a:r>
            <a:endParaRPr lang="en-US" dirty="0"/>
          </a:p>
          <a:p>
            <a:pPr lvl="1"/>
            <a:r>
              <a:rPr lang="en-US" dirty="0" err="1"/>
              <a:t>gedit</a:t>
            </a:r>
            <a:r>
              <a:rPr lang="en-US" dirty="0"/>
              <a:t> </a:t>
            </a:r>
            <a:r>
              <a:rPr lang="en-US" dirty="0" err="1"/>
              <a:t>name_of_file</a:t>
            </a:r>
            <a:r>
              <a:rPr lang="en-US" dirty="0"/>
              <a:t>  &amp;</a:t>
            </a:r>
          </a:p>
          <a:p>
            <a:pPr lvl="1"/>
            <a:r>
              <a:rPr lang="en-US" dirty="0" err="1"/>
              <a:t>gedit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b="1" baseline="30000" dirty="0" err="1"/>
              <a:t>TAB</a:t>
            </a:r>
            <a:r>
              <a:rPr lang="en-US" dirty="0"/>
              <a:t> &amp;</a:t>
            </a:r>
          </a:p>
          <a:p>
            <a:pPr marL="398463" lvl="1" indent="0">
              <a:buNone/>
            </a:pPr>
            <a:r>
              <a:rPr lang="en-US" dirty="0"/>
              <a:t>     </a:t>
            </a:r>
            <a:r>
              <a:rPr lang="en-US" sz="2000" i="1" dirty="0"/>
              <a:t>may use </a:t>
            </a:r>
            <a:r>
              <a:rPr lang="en-US" sz="2000" i="1" dirty="0" err="1"/>
              <a:t>vdct</a:t>
            </a:r>
            <a:r>
              <a:rPr lang="en-US" sz="2000" i="1" dirty="0"/>
              <a:t> instead of </a:t>
            </a:r>
            <a:r>
              <a:rPr lang="en-US" sz="2000" i="1" dirty="0" err="1"/>
              <a:t>gedit</a:t>
            </a:r>
            <a:r>
              <a:rPr lang="en-US" sz="2000" i="1" dirty="0"/>
              <a:t> for EPICS database file</a:t>
            </a:r>
            <a:endParaRPr lang="en-US" i="1" dirty="0"/>
          </a:p>
          <a:p>
            <a:r>
              <a:rPr lang="en-US" dirty="0"/>
              <a:t>Quickly look at a file</a:t>
            </a:r>
          </a:p>
          <a:p>
            <a:pPr lvl="1"/>
            <a:r>
              <a:rPr lang="en-US" dirty="0"/>
              <a:t>cat </a:t>
            </a:r>
            <a:r>
              <a:rPr lang="en-US" dirty="0" err="1"/>
              <a:t>name_of_file</a:t>
            </a:r>
            <a:endParaRPr lang="en-US" dirty="0"/>
          </a:p>
          <a:p>
            <a:pPr lvl="1"/>
            <a:r>
              <a:rPr lang="en-US" dirty="0"/>
              <a:t>less </a:t>
            </a:r>
            <a:r>
              <a:rPr lang="en-US" dirty="0" err="1"/>
              <a:t>name_of_file</a:t>
            </a:r>
            <a:r>
              <a:rPr lang="en-US" dirty="0"/>
              <a:t>       </a:t>
            </a:r>
            <a:r>
              <a:rPr lang="en-US" dirty="0">
                <a:solidFill>
                  <a:srgbClr val="0070C0"/>
                </a:solidFill>
              </a:rPr>
              <a:t>(cursor up/down, ‘h’ for help)</a:t>
            </a:r>
          </a:p>
          <a:p>
            <a:r>
              <a:rPr lang="en-US" dirty="0"/>
              <a:t>Copy File</a:t>
            </a:r>
          </a:p>
          <a:p>
            <a:pPr lvl="1"/>
            <a:r>
              <a:rPr lang="en-US" dirty="0"/>
              <a:t>cp  </a:t>
            </a:r>
            <a:r>
              <a:rPr lang="en-US" dirty="0" err="1"/>
              <a:t>name_of_file</a:t>
            </a:r>
            <a:r>
              <a:rPr lang="en-US" dirty="0"/>
              <a:t>   </a:t>
            </a:r>
            <a:r>
              <a:rPr lang="en-US" dirty="0" err="1"/>
              <a:t>new_file_name</a:t>
            </a:r>
            <a:endParaRPr lang="en-US" dirty="0"/>
          </a:p>
          <a:p>
            <a:r>
              <a:rPr lang="en-US" dirty="0"/>
              <a:t>Remove/Delete file</a:t>
            </a:r>
          </a:p>
          <a:p>
            <a:pPr lvl="1"/>
            <a:r>
              <a:rPr lang="en-US" dirty="0"/>
              <a:t>rm  </a:t>
            </a:r>
            <a:r>
              <a:rPr lang="en-US" dirty="0" err="1"/>
              <a:t>name_of_file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310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7B81D-3466-D547-9D36-C74EB07EF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EPICS Commands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F8ED8-4497-1547-8CD4-9FC863AC2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377244"/>
            <a:ext cx="11430000" cy="4718756"/>
          </a:xfrm>
        </p:spPr>
        <p:txBody>
          <a:bodyPr/>
          <a:lstStyle/>
          <a:p>
            <a:r>
              <a:rPr lang="en-US" dirty="0"/>
              <a:t>Channel Access</a:t>
            </a:r>
          </a:p>
          <a:p>
            <a:pPr lvl="1"/>
            <a:r>
              <a:rPr lang="en-US" dirty="0" err="1"/>
              <a:t>caget</a:t>
            </a:r>
            <a:r>
              <a:rPr lang="en-US" dirty="0"/>
              <a:t>        </a:t>
            </a:r>
            <a:r>
              <a:rPr lang="en-US" dirty="0" err="1"/>
              <a:t>pv_name</a:t>
            </a:r>
            <a:endParaRPr lang="en-US" dirty="0"/>
          </a:p>
          <a:p>
            <a:pPr lvl="1"/>
            <a:r>
              <a:rPr lang="en-US" dirty="0" err="1"/>
              <a:t>camonitor</a:t>
            </a:r>
            <a:r>
              <a:rPr lang="en-US" dirty="0"/>
              <a:t> </a:t>
            </a:r>
            <a:r>
              <a:rPr lang="en-US" dirty="0" err="1"/>
              <a:t>pv_name</a:t>
            </a:r>
            <a:endParaRPr lang="en-US" dirty="0"/>
          </a:p>
          <a:p>
            <a:pPr lvl="1"/>
            <a:r>
              <a:rPr lang="en-US" dirty="0"/>
              <a:t>caput         </a:t>
            </a:r>
            <a:r>
              <a:rPr lang="en-US" dirty="0" err="1"/>
              <a:t>pv_name</a:t>
            </a:r>
            <a:r>
              <a:rPr lang="en-US" dirty="0"/>
              <a:t> </a:t>
            </a:r>
            <a:r>
              <a:rPr lang="en-US" dirty="0" err="1"/>
              <a:t>new_value</a:t>
            </a:r>
            <a:endParaRPr lang="en-US" dirty="0"/>
          </a:p>
          <a:p>
            <a:pPr lvl="1"/>
            <a:r>
              <a:rPr lang="en-US" dirty="0" err="1"/>
              <a:t>cainfo</a:t>
            </a:r>
            <a:r>
              <a:rPr lang="en-US" dirty="0"/>
              <a:t>        </a:t>
            </a:r>
            <a:r>
              <a:rPr lang="en-US" dirty="0" err="1"/>
              <a:t>pv_name</a:t>
            </a:r>
            <a:endParaRPr lang="en-US" dirty="0"/>
          </a:p>
          <a:p>
            <a:r>
              <a:rPr lang="en-US" dirty="0"/>
              <a:t>Start IOC</a:t>
            </a:r>
          </a:p>
          <a:p>
            <a:pPr lvl="1"/>
            <a:r>
              <a:rPr lang="en-US" dirty="0" err="1"/>
              <a:t>softIoc</a:t>
            </a:r>
            <a:r>
              <a:rPr lang="en-US" dirty="0"/>
              <a:t> –m “MACRO=value” –d </a:t>
            </a:r>
            <a:r>
              <a:rPr lang="en-US" dirty="0" err="1"/>
              <a:t>example.db</a:t>
            </a:r>
            <a:endParaRPr lang="en-US" dirty="0"/>
          </a:p>
          <a:p>
            <a:pPr lvl="1"/>
            <a:r>
              <a:rPr lang="en-US" dirty="0"/>
              <a:t>./</a:t>
            </a:r>
            <a:r>
              <a:rPr lang="en-US" dirty="0" err="1"/>
              <a:t>st.cmd</a:t>
            </a:r>
            <a:endParaRPr lang="en-US" dirty="0"/>
          </a:p>
          <a:p>
            <a:r>
              <a:rPr lang="en-US" dirty="0"/>
              <a:t>Start CS-Studio</a:t>
            </a:r>
          </a:p>
          <a:p>
            <a:pPr lvl="1"/>
            <a:r>
              <a:rPr lang="en-US" dirty="0" err="1"/>
              <a:t>css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400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29060-260C-1043-A147-B1D74E106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IOC Commands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20AB3-EB60-F442-B434-BC9770140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286933"/>
            <a:ext cx="11430000" cy="4414580"/>
          </a:xfrm>
        </p:spPr>
        <p:txBody>
          <a:bodyPr/>
          <a:lstStyle/>
          <a:p>
            <a:r>
              <a:rPr lang="en-US" dirty="0"/>
              <a:t>List Records</a:t>
            </a:r>
          </a:p>
          <a:p>
            <a:pPr lvl="1"/>
            <a:r>
              <a:rPr lang="en-US" dirty="0" err="1"/>
              <a:t>dbl</a:t>
            </a:r>
            <a:endParaRPr lang="en-US" dirty="0"/>
          </a:p>
          <a:p>
            <a:r>
              <a:rPr lang="en-US" dirty="0"/>
              <a:t>Print fields of one record</a:t>
            </a:r>
          </a:p>
          <a:p>
            <a:pPr lvl="1"/>
            <a:r>
              <a:rPr lang="en-US" dirty="0" err="1"/>
              <a:t>dbpr</a:t>
            </a:r>
            <a:r>
              <a:rPr lang="en-US" dirty="0"/>
              <a:t>  </a:t>
            </a:r>
            <a:r>
              <a:rPr lang="en-US" dirty="0" err="1"/>
              <a:t>name_of_record</a:t>
            </a:r>
            <a:r>
              <a:rPr lang="en-US" dirty="0"/>
              <a:t>  10</a:t>
            </a:r>
          </a:p>
          <a:p>
            <a:r>
              <a:rPr lang="en-US" dirty="0"/>
              <a:t>‘Put’ value of a field</a:t>
            </a:r>
          </a:p>
          <a:p>
            <a:pPr lvl="1"/>
            <a:r>
              <a:rPr lang="en-US" dirty="0" err="1"/>
              <a:t>dbpf</a:t>
            </a:r>
            <a:r>
              <a:rPr lang="en-US" dirty="0"/>
              <a:t> </a:t>
            </a:r>
            <a:r>
              <a:rPr lang="en-US" dirty="0" err="1"/>
              <a:t>name_of_record.SCAN</a:t>
            </a:r>
            <a:r>
              <a:rPr lang="en-US" dirty="0"/>
              <a:t>    “.1 second” </a:t>
            </a:r>
          </a:p>
        </p:txBody>
      </p:sp>
    </p:spTree>
    <p:extLst>
      <p:ext uri="{BB962C8B-B14F-4D97-AF65-F5344CB8AC3E}">
        <p14:creationId xmlns:p14="http://schemas.microsoft.com/office/powerpoint/2010/main" val="2824370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96A91-66C7-F2BD-15C1-00E005A25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File System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80F1A-FE50-591C-5E25-E08368499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610" y="1040130"/>
            <a:ext cx="11883390" cy="5817870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/</a:t>
            </a:r>
            <a:r>
              <a:rPr lang="en-US" sz="1800" dirty="0" err="1"/>
              <a:t>ics</a:t>
            </a:r>
            <a:r>
              <a:rPr lang="en-US" sz="1800" dirty="0"/>
              <a:t>/examples/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01_first_steps</a:t>
            </a:r>
            <a:r>
              <a:rPr lang="en-US" sz="1800" dirty="0"/>
              <a:t>/*.</a:t>
            </a:r>
            <a:r>
              <a:rPr lang="en-US" sz="1800" dirty="0" err="1"/>
              <a:t>db</a:t>
            </a:r>
            <a:r>
              <a:rPr lang="en-US" sz="1800" dirty="0"/>
              <a:t>				</a:t>
            </a:r>
            <a:r>
              <a:rPr lang="en-US" sz="1800" dirty="0">
                <a:solidFill>
                  <a:srgbClr val="0070C0"/>
                </a:solidFill>
              </a:rPr>
              <a:t>Database for ‘</a:t>
            </a:r>
            <a:r>
              <a:rPr lang="en-US" sz="1800" dirty="0" err="1">
                <a:solidFill>
                  <a:srgbClr val="0070C0"/>
                </a:solidFill>
              </a:rPr>
              <a:t>softIoc</a:t>
            </a:r>
            <a:r>
              <a:rPr lang="en-US" sz="1800" dirty="0">
                <a:solidFill>
                  <a:srgbClr val="0070C0"/>
                </a:solidFill>
              </a:rPr>
              <a:t> –m S=demo –d </a:t>
            </a:r>
            <a:r>
              <a:rPr lang="en-US" sz="1800" dirty="0" err="1">
                <a:solidFill>
                  <a:srgbClr val="0070C0"/>
                </a:solidFill>
              </a:rPr>
              <a:t>xxx.db</a:t>
            </a:r>
            <a:r>
              <a:rPr lang="en-US" sz="1800" dirty="0">
                <a:solidFill>
                  <a:srgbClr val="0070C0"/>
                </a:solidFill>
              </a:rPr>
              <a:t>’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/</a:t>
            </a:r>
            <a:r>
              <a:rPr lang="en-US" sz="1800" dirty="0" err="1"/>
              <a:t>ics</a:t>
            </a:r>
            <a:r>
              <a:rPr lang="en-US" sz="1800" dirty="0"/>
              <a:t>/examples/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06_autosave				</a:t>
            </a:r>
            <a:r>
              <a:rPr lang="en-US" sz="1800" b="1" dirty="0" err="1">
                <a:solidFill>
                  <a:srgbClr val="0070C0"/>
                </a:solidFill>
              </a:rPr>
              <a:t>makeBaseApp</a:t>
            </a:r>
            <a:r>
              <a:rPr lang="en-US" sz="1800" dirty="0">
                <a:solidFill>
                  <a:srgbClr val="0070C0"/>
                </a:solidFill>
              </a:rPr>
              <a:t> module. ‘make’ here</a:t>
            </a:r>
          </a:p>
          <a:p>
            <a:pPr marL="0" indent="0">
              <a:buNone/>
            </a:pPr>
            <a:r>
              <a:rPr lang="en-US" sz="1800" dirty="0"/>
              <a:t>/</a:t>
            </a:r>
            <a:r>
              <a:rPr lang="en-US" sz="1800" dirty="0" err="1"/>
              <a:t>ics</a:t>
            </a:r>
            <a:r>
              <a:rPr lang="en-US" sz="1800" dirty="0"/>
              <a:t>/examples/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06_autosave</a:t>
            </a:r>
            <a:r>
              <a:rPr lang="en-US" sz="1800" dirty="0"/>
              <a:t>/</a:t>
            </a:r>
            <a:r>
              <a:rPr lang="en-US" sz="1800" dirty="0" err="1">
                <a:solidFill>
                  <a:schemeClr val="bg1">
                    <a:lumMod val="65000"/>
                  </a:schemeClr>
                </a:solidFill>
              </a:rPr>
              <a:t>demo</a:t>
            </a:r>
            <a:r>
              <a:rPr lang="en-US" sz="1800" dirty="0" err="1"/>
              <a:t>App</a:t>
            </a:r>
            <a:r>
              <a:rPr lang="en-US" sz="1800" dirty="0"/>
              <a:t>/Db/*.</a:t>
            </a:r>
            <a:r>
              <a:rPr lang="en-US" sz="1800" dirty="0" err="1"/>
              <a:t>db</a:t>
            </a:r>
            <a:r>
              <a:rPr lang="en-US" sz="1800" dirty="0"/>
              <a:t>		</a:t>
            </a:r>
            <a:r>
              <a:rPr lang="en-US" sz="1800" dirty="0">
                <a:solidFill>
                  <a:srgbClr val="0070C0"/>
                </a:solidFill>
              </a:rPr>
              <a:t>Add/edit *.</a:t>
            </a:r>
            <a:r>
              <a:rPr lang="en-US" sz="1800" dirty="0" err="1">
                <a:solidFill>
                  <a:srgbClr val="0070C0"/>
                </a:solidFill>
              </a:rPr>
              <a:t>db</a:t>
            </a:r>
            <a:r>
              <a:rPr lang="en-US" sz="1800" dirty="0">
                <a:solidFill>
                  <a:srgbClr val="0070C0"/>
                </a:solidFill>
              </a:rPr>
              <a:t> files here</a:t>
            </a:r>
          </a:p>
          <a:p>
            <a:pPr marL="0" indent="0">
              <a:buNone/>
            </a:pPr>
            <a:r>
              <a:rPr lang="en-US" sz="1800" dirty="0"/>
              <a:t>/</a:t>
            </a:r>
            <a:r>
              <a:rPr lang="en-US" sz="1800" dirty="0" err="1"/>
              <a:t>ics</a:t>
            </a:r>
            <a:r>
              <a:rPr lang="en-US" sz="1800" dirty="0"/>
              <a:t>/examples/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06_autosave</a:t>
            </a:r>
            <a:r>
              <a:rPr lang="en-US" sz="1800" dirty="0"/>
              <a:t>/</a:t>
            </a:r>
            <a:r>
              <a:rPr lang="en-US" sz="1800" dirty="0" err="1">
                <a:solidFill>
                  <a:schemeClr val="bg1">
                    <a:lumMod val="65000"/>
                  </a:schemeClr>
                </a:solidFill>
              </a:rPr>
              <a:t>demo</a:t>
            </a:r>
            <a:r>
              <a:rPr lang="en-US" sz="1800" dirty="0" err="1"/>
              <a:t>App</a:t>
            </a:r>
            <a:r>
              <a:rPr lang="en-US" sz="1800" dirty="0"/>
              <a:t>/Db/</a:t>
            </a:r>
            <a:r>
              <a:rPr lang="en-US" sz="1800" dirty="0" err="1"/>
              <a:t>Makefile</a:t>
            </a:r>
            <a:r>
              <a:rPr lang="en-US" sz="1800" dirty="0"/>
              <a:t>	</a:t>
            </a:r>
            <a:r>
              <a:rPr lang="en-US" sz="1800" dirty="0">
                <a:solidFill>
                  <a:srgbClr val="0070C0"/>
                </a:solidFill>
              </a:rPr>
              <a:t>‘DB += </a:t>
            </a:r>
            <a:r>
              <a:rPr lang="en-US" sz="1800" dirty="0" err="1">
                <a:solidFill>
                  <a:srgbClr val="0070C0"/>
                </a:solidFill>
              </a:rPr>
              <a:t>my_new.db</a:t>
            </a:r>
            <a:r>
              <a:rPr lang="en-US" sz="1800" dirty="0">
                <a:solidFill>
                  <a:srgbClr val="0070C0"/>
                </a:solidFill>
              </a:rPr>
              <a:t>’ in here</a:t>
            </a:r>
          </a:p>
          <a:p>
            <a:pPr marL="0" indent="0">
              <a:buNone/>
            </a:pPr>
            <a:r>
              <a:rPr lang="en-US" sz="1800" dirty="0"/>
              <a:t>/</a:t>
            </a:r>
            <a:r>
              <a:rPr lang="en-US" sz="1800" dirty="0" err="1"/>
              <a:t>ics</a:t>
            </a:r>
            <a:r>
              <a:rPr lang="en-US" sz="1800" dirty="0"/>
              <a:t>/examples/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06_autosave</a:t>
            </a:r>
            <a:r>
              <a:rPr lang="en-US" sz="1800" dirty="0"/>
              <a:t>/</a:t>
            </a:r>
            <a:r>
              <a:rPr lang="en-US" sz="1800" dirty="0" err="1">
                <a:solidFill>
                  <a:schemeClr val="bg1">
                    <a:lumMod val="65000"/>
                  </a:schemeClr>
                </a:solidFill>
              </a:rPr>
              <a:t>demo</a:t>
            </a:r>
            <a:r>
              <a:rPr lang="en-US" sz="1800" dirty="0" err="1"/>
              <a:t>App</a:t>
            </a:r>
            <a:r>
              <a:rPr lang="en-US" sz="1800" dirty="0"/>
              <a:t>/</a:t>
            </a:r>
            <a:r>
              <a:rPr lang="en-US" sz="1800" dirty="0" err="1"/>
              <a:t>src</a:t>
            </a:r>
            <a:r>
              <a:rPr lang="en-US" sz="1800" dirty="0"/>
              <a:t>/</a:t>
            </a:r>
            <a:r>
              <a:rPr lang="en-US" sz="1800" dirty="0" err="1"/>
              <a:t>Makefile</a:t>
            </a:r>
            <a:r>
              <a:rPr lang="en-US" sz="1800" dirty="0"/>
              <a:t>	</a:t>
            </a:r>
            <a:r>
              <a:rPr lang="en-US" sz="1800" dirty="0">
                <a:solidFill>
                  <a:srgbClr val="0070C0"/>
                </a:solidFill>
              </a:rPr>
              <a:t>Add ‘…_DBD’ and ‘.._LIBS’ for required modules</a:t>
            </a:r>
          </a:p>
          <a:p>
            <a:pPr marL="0" indent="0">
              <a:buNone/>
            </a:pPr>
            <a:r>
              <a:rPr lang="en-US" sz="1800" dirty="0"/>
              <a:t>/</a:t>
            </a:r>
            <a:r>
              <a:rPr lang="en-US" sz="1800" dirty="0" err="1"/>
              <a:t>ics</a:t>
            </a:r>
            <a:r>
              <a:rPr lang="en-US" sz="1800" dirty="0"/>
              <a:t>/examples/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06_autosave</a:t>
            </a:r>
            <a:r>
              <a:rPr lang="en-US" sz="1800" dirty="0"/>
              <a:t>/</a:t>
            </a:r>
            <a:r>
              <a:rPr lang="en-US" sz="1800" dirty="0" err="1"/>
              <a:t>iocBoot</a:t>
            </a:r>
            <a:r>
              <a:rPr lang="en-US" sz="1800" dirty="0"/>
              <a:t>/</a:t>
            </a:r>
            <a:r>
              <a:rPr lang="en-US" sz="1800" dirty="0" err="1"/>
              <a:t>ioc</a:t>
            </a:r>
            <a:r>
              <a:rPr lang="en-US" sz="1800" dirty="0" err="1">
                <a:solidFill>
                  <a:schemeClr val="bg1">
                    <a:lumMod val="65000"/>
                  </a:schemeClr>
                </a:solidFill>
              </a:rPr>
              <a:t>demo</a:t>
            </a:r>
            <a:r>
              <a:rPr lang="en-US" sz="1800" dirty="0"/>
              <a:t>/</a:t>
            </a:r>
            <a:r>
              <a:rPr lang="en-US" sz="1800" dirty="0" err="1"/>
              <a:t>st.cmd</a:t>
            </a:r>
            <a:r>
              <a:rPr lang="en-US" sz="1800" dirty="0"/>
              <a:t>	</a:t>
            </a:r>
            <a:r>
              <a:rPr lang="en-US" sz="1800" dirty="0">
                <a:solidFill>
                  <a:srgbClr val="0070C0"/>
                </a:solidFill>
              </a:rPr>
              <a:t>Run IOC as ‘./</a:t>
            </a:r>
            <a:r>
              <a:rPr lang="en-US" sz="1800" dirty="0" err="1">
                <a:solidFill>
                  <a:srgbClr val="0070C0"/>
                </a:solidFill>
              </a:rPr>
              <a:t>st.cmd</a:t>
            </a:r>
            <a:r>
              <a:rPr lang="en-US" sz="1800" dirty="0">
                <a:solidFill>
                  <a:srgbClr val="0070C0"/>
                </a:solidFill>
              </a:rPr>
              <a:t>’</a:t>
            </a:r>
          </a:p>
          <a:p>
            <a:pPr marL="0" indent="0">
              <a:buNone/>
            </a:pPr>
            <a:r>
              <a:rPr lang="en-US" sz="1800" dirty="0"/>
              <a:t>/</a:t>
            </a:r>
            <a:r>
              <a:rPr lang="en-US" sz="1800" dirty="0" err="1"/>
              <a:t>ics</a:t>
            </a:r>
            <a:r>
              <a:rPr lang="en-US" sz="1800" dirty="0"/>
              <a:t>/examples/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06_autosave</a:t>
            </a:r>
            <a:r>
              <a:rPr lang="en-US" sz="1800" dirty="0"/>
              <a:t>/</a:t>
            </a:r>
            <a:r>
              <a:rPr lang="en-US" sz="1800" dirty="0" err="1"/>
              <a:t>db</a:t>
            </a:r>
            <a:r>
              <a:rPr lang="en-US" sz="1800" dirty="0"/>
              <a:t>, lib, bin, include, …	</a:t>
            </a:r>
            <a:r>
              <a:rPr lang="en-US" sz="1800" dirty="0">
                <a:solidFill>
                  <a:srgbClr val="0070C0"/>
                </a:solidFill>
              </a:rPr>
              <a:t>ignore…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/</a:t>
            </a:r>
            <a:r>
              <a:rPr lang="en-US" sz="1800" dirty="0" err="1"/>
              <a:t>ics</a:t>
            </a:r>
            <a:r>
              <a:rPr lang="en-US" sz="1800" dirty="0"/>
              <a:t>/examples/</a:t>
            </a:r>
            <a:r>
              <a:rPr lang="en-US" sz="1800" dirty="0" err="1"/>
              <a:t>RELEASE.local</a:t>
            </a:r>
            <a:r>
              <a:rPr lang="en-US" sz="1800" dirty="0"/>
              <a:t>				</a:t>
            </a:r>
            <a:r>
              <a:rPr lang="en-US" sz="1800" dirty="0">
                <a:solidFill>
                  <a:srgbClr val="0070C0"/>
                </a:solidFill>
              </a:rPr>
              <a:t>All ‘configure/RELEASE’ files include this</a:t>
            </a:r>
          </a:p>
          <a:p>
            <a:pPr marL="0" indent="0">
              <a:buNone/>
            </a:pPr>
            <a:r>
              <a:rPr lang="en-US" sz="1800" dirty="0"/>
              <a:t>/</a:t>
            </a:r>
            <a:r>
              <a:rPr lang="en-US" sz="1800" dirty="0" err="1"/>
              <a:t>ics</a:t>
            </a:r>
            <a:r>
              <a:rPr lang="en-US" sz="1800" dirty="0"/>
              <a:t>/</a:t>
            </a:r>
            <a:r>
              <a:rPr lang="en-US" sz="1800" dirty="0" err="1"/>
              <a:t>README.md</a:t>
            </a:r>
            <a:r>
              <a:rPr lang="en-US" sz="1800" dirty="0"/>
              <a:t>					</a:t>
            </a:r>
            <a:r>
              <a:rPr lang="en-US" sz="1800" dirty="0">
                <a:solidFill>
                  <a:srgbClr val="0070C0"/>
                </a:solidFill>
              </a:rPr>
              <a:t>How all of this was created</a:t>
            </a:r>
          </a:p>
        </p:txBody>
      </p:sp>
    </p:spTree>
    <p:extLst>
      <p:ext uri="{BB962C8B-B14F-4D97-AF65-F5344CB8AC3E}">
        <p14:creationId xmlns:p14="http://schemas.microsoft.com/office/powerpoint/2010/main" val="554766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B8383-E781-F7F6-967C-BF7397ADC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80010"/>
            <a:ext cx="11430000" cy="539496"/>
          </a:xfrm>
        </p:spPr>
        <p:txBody>
          <a:bodyPr/>
          <a:lstStyle/>
          <a:p>
            <a:r>
              <a:rPr lang="en-US" dirty="0"/>
              <a:t>VM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58C0B-E239-8D96-9830-E1CA5A241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688086"/>
            <a:ext cx="11430000" cy="565308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VM isn’t perfect, but provides everybody with the same setup</a:t>
            </a:r>
          </a:p>
          <a:p>
            <a:r>
              <a:rPr lang="en-US" dirty="0"/>
              <a:t>Slower than “native” setup</a:t>
            </a:r>
          </a:p>
          <a:p>
            <a:r>
              <a:rPr lang="en-US" dirty="0"/>
              <a:t>Quirky window resizing</a:t>
            </a:r>
          </a:p>
          <a:p>
            <a:pPr lvl="1"/>
            <a:r>
              <a:rPr lang="en-US" dirty="0"/>
              <a:t>Try View, Virtual Screen, Zoom 200%</a:t>
            </a:r>
          </a:p>
          <a:p>
            <a:r>
              <a:rPr lang="en-US" dirty="0"/>
              <a:t>Slow channel access connection (on Mac)</a:t>
            </a:r>
          </a:p>
          <a:p>
            <a:pPr lvl="1"/>
            <a:r>
              <a:rPr lang="en-US" dirty="0"/>
              <a:t>“</a:t>
            </a:r>
            <a:r>
              <a:rPr lang="en-US" dirty="0" err="1"/>
              <a:t>disable_dns</a:t>
            </a:r>
            <a:r>
              <a:rPr lang="en-US" dirty="0"/>
              <a:t>” in terminal</a:t>
            </a:r>
          </a:p>
          <a:p>
            <a:r>
              <a:rPr lang="en-US" dirty="0"/>
              <a:t>“Identical process variable …”</a:t>
            </a:r>
            <a:br>
              <a:rPr lang="en-US" dirty="0"/>
            </a:br>
            <a:r>
              <a:rPr lang="en-US" dirty="0"/>
              <a:t> warning:</a:t>
            </a:r>
          </a:p>
          <a:p>
            <a:pPr lvl="1"/>
            <a:r>
              <a:rPr lang="en-US" dirty="0" err="1"/>
              <a:t>gedit</a:t>
            </a:r>
            <a:r>
              <a:rPr lang="en-US" dirty="0"/>
              <a:t> ~/.</a:t>
            </a:r>
            <a:r>
              <a:rPr lang="en-US" dirty="0" err="1"/>
              <a:t>bashrc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641760-B507-F20C-D454-96F06FD37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3463637"/>
            <a:ext cx="5334000" cy="3394363"/>
          </a:xfrm>
          <a:prstGeom prst="rect">
            <a:avLst/>
          </a:prstGeom>
        </p:spPr>
      </p:pic>
      <p:sp>
        <p:nvSpPr>
          <p:cNvPr id="6" name="Left Brace 5">
            <a:extLst>
              <a:ext uri="{FF2B5EF4-FFF2-40B4-BE49-F238E27FC236}">
                <a16:creationId xmlns:a16="http://schemas.microsoft.com/office/drawing/2014/main" id="{DCACDD95-6BE3-DF5E-197A-DAADA8BD0F1B}"/>
              </a:ext>
            </a:extLst>
          </p:cNvPr>
          <p:cNvSpPr/>
          <p:nvPr/>
        </p:nvSpPr>
        <p:spPr>
          <a:xfrm>
            <a:off x="6568440" y="5760720"/>
            <a:ext cx="243840" cy="706181"/>
          </a:xfrm>
          <a:prstGeom prst="leftBrace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978B2CA-5729-D8A4-0801-D223205AAC3B}"/>
              </a:ext>
            </a:extLst>
          </p:cNvPr>
          <p:cNvCxnSpPr>
            <a:cxnSpLocks/>
          </p:cNvCxnSpPr>
          <p:nvPr/>
        </p:nvCxnSpPr>
        <p:spPr>
          <a:xfrm>
            <a:off x="3690651" y="5100810"/>
            <a:ext cx="2864385" cy="1002535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215821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F5672A-8E48-4F2B-AFFD-06832CDC34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1ABC137-F478-48AF-94F1-527234D6D2C9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purl.org/dc/elements/1.1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C1B16D9-2895-4E60-B926-D3761C9FEA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Metadata/LabelInfo.xml><?xml version="1.0" encoding="utf-8"?>
<clbl:labelList xmlns:clbl="http://schemas.microsoft.com/office/2020/mipLabelMetadata">
  <clbl:label id="{db3dbd43-4c4b-4544-9f8a-0553f9f5f25e}" enabled="0" method="" siteId="{db3dbd43-4c4b-4544-9f8a-0553f9f5f25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608</Words>
  <Application>Microsoft Macintosh PowerPoint</Application>
  <PresentationFormat>Widescreen</PresentationFormat>
  <Paragraphs>75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Century Gothic</vt:lpstr>
      <vt:lpstr>Courier New</vt:lpstr>
      <vt:lpstr>ORNL</vt:lpstr>
      <vt:lpstr>Basic Linux Commands</vt:lpstr>
      <vt:lpstr>Why Linux?</vt:lpstr>
      <vt:lpstr>Getting around the file system</vt:lpstr>
      <vt:lpstr>Dealing with Files</vt:lpstr>
      <vt:lpstr>Common EPICS Commands</vt:lpstr>
      <vt:lpstr>Common IOC Commands</vt:lpstr>
      <vt:lpstr>Essential File System Layout</vt:lpstr>
      <vt:lpstr>VM Notes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2026-06-19T13:33:04Z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